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90" r:id="rId3"/>
    <p:sldId id="289" r:id="rId4"/>
    <p:sldId id="288" r:id="rId5"/>
    <p:sldId id="287" r:id="rId6"/>
    <p:sldId id="286" r:id="rId7"/>
    <p:sldId id="285" r:id="rId8"/>
    <p:sldId id="296" r:id="rId9"/>
    <p:sldId id="283" r:id="rId10"/>
    <p:sldId id="279" r:id="rId11"/>
    <p:sldId id="257" r:id="rId12"/>
    <p:sldId id="291" r:id="rId13"/>
    <p:sldId id="258" r:id="rId14"/>
    <p:sldId id="292" r:id="rId15"/>
    <p:sldId id="295" r:id="rId16"/>
    <p:sldId id="294" r:id="rId17"/>
    <p:sldId id="29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DC27B-52D5-0061-EDF2-774A7DBAF222}" v="460" dt="2020-12-18T20:42:22.100"/>
    <p1510:client id="{5DEF655B-D4C9-AFE8-EDA7-F9F646FF47C7}" v="34" dt="2020-12-11T00:25:26.012"/>
    <p1510:client id="{E96E09DB-96C3-4740-BC2F-9E54F9D16924}" v="232" dt="2020-12-10T23:19:4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242dat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SRTS Logo Clean.png">
            <a:extLst>
              <a:ext uri="{FF2B5EF4-FFF2-40B4-BE49-F238E27FC236}">
                <a16:creationId xmlns:a16="http://schemas.microsoft.com/office/drawing/2014/main" id="{9417BE99-BC35-4535-AFB6-BB6645AAFA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684" y="346167"/>
            <a:ext cx="1588946" cy="1588946"/>
          </a:xfrm>
          <a:prstGeom prst="rect">
            <a:avLst/>
          </a:prstGeom>
        </p:spPr>
      </p:pic>
      <p:pic>
        <p:nvPicPr>
          <p:cNvPr id="5" name="Picture 5" descr="noun_Backpack_1729150_000000_purchased.png">
            <a:extLst>
              <a:ext uri="{FF2B5EF4-FFF2-40B4-BE49-F238E27FC236}">
                <a16:creationId xmlns:a16="http://schemas.microsoft.com/office/drawing/2014/main" id="{52A761CD-4B90-45C4-85E8-7B3445427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752" y="346167"/>
            <a:ext cx="1547944" cy="1547944"/>
          </a:xfrm>
          <a:prstGeom prst="rect">
            <a:avLst/>
          </a:prstGeom>
        </p:spPr>
      </p:pic>
      <p:pic>
        <p:nvPicPr>
          <p:cNvPr id="7" name="Picture 7" descr="noun_Scooter_631476_000000_purchased.png">
            <a:extLst>
              <a:ext uri="{FF2B5EF4-FFF2-40B4-BE49-F238E27FC236}">
                <a16:creationId xmlns:a16="http://schemas.microsoft.com/office/drawing/2014/main" id="{228633BA-8ABC-445E-8458-1C5B92CDEB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881" y="346167"/>
            <a:ext cx="1547948" cy="1547948"/>
          </a:xfrm>
          <a:prstGeom prst="rect">
            <a:avLst/>
          </a:prstGeom>
        </p:spPr>
      </p:pic>
      <p:pic>
        <p:nvPicPr>
          <p:cNvPr id="6" name="Picture 6" descr="noun_Rollerblading_221_000000_publicdomain.png">
            <a:extLst>
              <a:ext uri="{FF2B5EF4-FFF2-40B4-BE49-F238E27FC236}">
                <a16:creationId xmlns:a16="http://schemas.microsoft.com/office/drawing/2014/main" id="{032E4B4E-24D5-43BC-B1C0-E54E37DC4C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689" y="2639045"/>
            <a:ext cx="1588934" cy="1588934"/>
          </a:xfrm>
          <a:prstGeom prst="rect">
            <a:avLst/>
          </a:prstGeom>
        </p:spPr>
      </p:pic>
      <p:pic>
        <p:nvPicPr>
          <p:cNvPr id="9" name="Picture 9" descr="noun_82696_publicdomain.png">
            <a:extLst>
              <a:ext uri="{FF2B5EF4-FFF2-40B4-BE49-F238E27FC236}">
                <a16:creationId xmlns:a16="http://schemas.microsoft.com/office/drawing/2014/main" id="{A1F42D78-98D0-492E-84F1-A73C2DA156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242" y="4930536"/>
            <a:ext cx="1582664" cy="158266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7256" y="2916520"/>
            <a:ext cx="6465287" cy="2309364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  <a:cs typeface="Calibri Light"/>
              </a:rPr>
              <a:t>Youth Pedestrian Safety Lessons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7256" y="5446617"/>
            <a:ext cx="6465286" cy="5237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cs typeface="Calibri"/>
              </a:rPr>
              <a:t>DAY 3 – TRAFFIC AND PEDESTRIAN SIGNALS</a:t>
            </a:r>
            <a:endParaRPr lang="en-US" sz="2000" dirty="0">
              <a:solidFill>
                <a:srgbClr val="FFFFFF"/>
              </a:solidFill>
              <a:cs typeface="Calibri" panose="020F050202020403020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1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6225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Calibri"/>
                <a:cs typeface="Calibri Light"/>
              </a:rPr>
              <a:t>Day 3, Activity 2: Pedestrian Signals </a:t>
            </a:r>
            <a:endParaRPr lang="en-US" sz="54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66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PedWalk.jpg">
            <a:extLst>
              <a:ext uri="{FF2B5EF4-FFF2-40B4-BE49-F238E27FC236}">
                <a16:creationId xmlns:a16="http://schemas.microsoft.com/office/drawing/2014/main" id="{864BD293-DE59-428A-B6FC-2D69B895EE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8CFBA5-D715-4F28-9E5C-43EBADDFCCBA}"/>
              </a:ext>
            </a:extLst>
          </p:cNvPr>
          <p:cNvSpPr txBox="1">
            <a:spLocks/>
          </p:cNvSpPr>
          <p:nvPr/>
        </p:nvSpPr>
        <p:spPr>
          <a:xfrm>
            <a:off x="414867" y="138641"/>
            <a:ext cx="5573713" cy="1214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Calibri"/>
                <a:cs typeface="Calibri Light"/>
              </a:rPr>
              <a:t>ACTION: Look left-right-left, then start to run in place</a:t>
            </a:r>
            <a:endParaRPr lang="en-US" sz="2800"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336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PedCountdown.jpg">
            <a:extLst>
              <a:ext uri="{FF2B5EF4-FFF2-40B4-BE49-F238E27FC236}">
                <a16:creationId xmlns:a16="http://schemas.microsoft.com/office/drawing/2014/main" id="{6DB57A63-278D-4FF4-BBC0-3108D841D9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79A724-2045-4BEE-9326-F663969966A8}"/>
              </a:ext>
            </a:extLst>
          </p:cNvPr>
          <p:cNvSpPr txBox="1">
            <a:spLocks/>
          </p:cNvSpPr>
          <p:nvPr/>
        </p:nvSpPr>
        <p:spPr>
          <a:xfrm>
            <a:off x="414867" y="138641"/>
            <a:ext cx="5573713" cy="1214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Calibri"/>
                <a:cs typeface="Calibri Light"/>
              </a:rPr>
              <a:t>ACTION: Walk in place</a:t>
            </a:r>
          </a:p>
        </p:txBody>
      </p:sp>
    </p:spTree>
    <p:extLst>
      <p:ext uri="{BB962C8B-B14F-4D97-AF65-F5344CB8AC3E}">
        <p14:creationId xmlns:p14="http://schemas.microsoft.com/office/powerpoint/2010/main" val="170276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PedStopHand.jpg">
            <a:extLst>
              <a:ext uri="{FF2B5EF4-FFF2-40B4-BE49-F238E27FC236}">
                <a16:creationId xmlns:a16="http://schemas.microsoft.com/office/drawing/2014/main" id="{0AE8F24E-D6DC-4DDA-B43B-FF641A1EC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56E2DD1-589D-4AD6-A91B-F6326B9E2F57}"/>
              </a:ext>
            </a:extLst>
          </p:cNvPr>
          <p:cNvSpPr txBox="1">
            <a:spLocks/>
          </p:cNvSpPr>
          <p:nvPr/>
        </p:nvSpPr>
        <p:spPr>
          <a:xfrm>
            <a:off x="414867" y="205630"/>
            <a:ext cx="5573713" cy="1214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Calibri"/>
                <a:cs typeface="Calibri Light"/>
              </a:rPr>
              <a:t>ACTION: Jump up and down and alternate putting your hand out like telling someone to stop</a:t>
            </a:r>
          </a:p>
        </p:txBody>
      </p:sp>
    </p:spTree>
    <p:extLst>
      <p:ext uri="{BB962C8B-B14F-4D97-AF65-F5344CB8AC3E}">
        <p14:creationId xmlns:p14="http://schemas.microsoft.com/office/powerpoint/2010/main" val="3326925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6225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Calibri"/>
                <a:cs typeface="Calibri Light"/>
              </a:rPr>
              <a:t>Day 3, Activity 3: Traffic Signals </a:t>
            </a:r>
            <a:endParaRPr lang="en-US" sz="54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60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8CFBA5-D715-4F28-9E5C-43EBADDFCCBA}"/>
              </a:ext>
            </a:extLst>
          </p:cNvPr>
          <p:cNvSpPr txBox="1">
            <a:spLocks/>
          </p:cNvSpPr>
          <p:nvPr/>
        </p:nvSpPr>
        <p:spPr>
          <a:xfrm>
            <a:off x="414867" y="138641"/>
            <a:ext cx="5573713" cy="1214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Calibri"/>
                <a:cs typeface="Calibri Light"/>
              </a:rPr>
              <a:t>ACTION: Run in place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C6E0255-8BFD-489A-9CDA-AE86BE56F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10" y="228600"/>
            <a:ext cx="3109913" cy="65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2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79A724-2045-4BEE-9326-F663969966A8}"/>
              </a:ext>
            </a:extLst>
          </p:cNvPr>
          <p:cNvSpPr txBox="1">
            <a:spLocks/>
          </p:cNvSpPr>
          <p:nvPr/>
        </p:nvSpPr>
        <p:spPr>
          <a:xfrm>
            <a:off x="414867" y="138641"/>
            <a:ext cx="5573713" cy="1214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Calibri"/>
                <a:cs typeface="Calibri Light"/>
              </a:rPr>
              <a:t>ACTION: Walk in place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4F3AF79-D28C-4D21-A192-FAEF503F1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711" y="93133"/>
            <a:ext cx="305064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6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A7688D-4F78-4EE9-8F2C-136E88F25428}"/>
              </a:ext>
            </a:extLst>
          </p:cNvPr>
          <p:cNvSpPr txBox="1">
            <a:spLocks/>
          </p:cNvSpPr>
          <p:nvPr/>
        </p:nvSpPr>
        <p:spPr>
          <a:xfrm>
            <a:off x="313267" y="494241"/>
            <a:ext cx="4693180" cy="1214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Calibri"/>
                <a:cs typeface="Calibri Light"/>
              </a:rPr>
              <a:t>ACTION: Crouch into a sitting position, hold that position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8905B0C-C06B-4997-A72A-8BDA88B506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261" y="93133"/>
            <a:ext cx="3376613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5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09" y="2622550"/>
            <a:ext cx="10930465" cy="1325563"/>
          </a:xfrm>
        </p:spPr>
        <p:txBody>
          <a:bodyPr>
            <a:normAutofit fontScale="90000"/>
          </a:bodyPr>
          <a:lstStyle/>
          <a:p>
            <a:r>
              <a:rPr lang="en-US" sz="5400" b="1">
                <a:latin typeface="Calibri"/>
                <a:cs typeface="Calibri Light"/>
              </a:rPr>
              <a:t>Video: Traffic Signals (3:30 min.): </a:t>
            </a:r>
            <a:r>
              <a:rPr lang="en-US" sz="5400" b="1" dirty="0">
                <a:latin typeface="Calibri"/>
                <a:ea typeface="+mj-lt"/>
                <a:cs typeface="+mj-lt"/>
              </a:rPr>
              <a:t> </a:t>
            </a:r>
            <a:br>
              <a:rPr lang="en-US" sz="5400" b="1" dirty="0">
                <a:latin typeface="Calibri"/>
                <a:ea typeface="+mj-lt"/>
                <a:cs typeface="+mj-lt"/>
              </a:rPr>
            </a:br>
            <a:r>
              <a:rPr lang="en-US" sz="5400" b="1" dirty="0">
                <a:ea typeface="+mj-lt"/>
                <a:cs typeface="+mj-lt"/>
                <a:hlinkClick r:id="rId2"/>
              </a:rPr>
              <a:t>https://tinyurl.com/y242dats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96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34" y="224684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Calibri"/>
                <a:cs typeface="Calibri Light"/>
              </a:rPr>
              <a:t>PEDESTRIAN: </a:t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4000" dirty="0">
                <a:latin typeface="Calibri"/>
                <a:cs typeface="Calibri Light"/>
              </a:rPr>
              <a:t>Someone who walks or moves about using </a:t>
            </a:r>
            <a:r>
              <a:rPr lang="en-US" sz="4000">
                <a:latin typeface="Calibri"/>
                <a:cs typeface="Calibri Light"/>
              </a:rPr>
              <a:t>a wheelchair.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libri"/>
                <a:cs typeface="Calibri Light"/>
              </a:rPr>
              <a:t>ACTION: </a:t>
            </a:r>
            <a:r>
              <a:rPr lang="en-US" sz="2800">
                <a:latin typeface="Calibri"/>
                <a:cs typeface="Calibri Light"/>
              </a:rPr>
              <a:t>Walk in place.</a:t>
            </a: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  <p:pic>
        <p:nvPicPr>
          <p:cNvPr id="4" name="Picture 6" descr="Sthelensbikebusped.JPG">
            <a:extLst>
              <a:ext uri="{FF2B5EF4-FFF2-40B4-BE49-F238E27FC236}">
                <a16:creationId xmlns:a16="http://schemas.microsoft.com/office/drawing/2014/main" id="{D268EEB4-8904-4ABA-B33F-ECAD6BAB5F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733"/>
            <a:ext cx="6527800" cy="43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34" y="224684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Calibri"/>
                <a:cs typeface="Calibri Light"/>
              </a:rPr>
              <a:t>BICYCLIST: </a:t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4000">
                <a:latin typeface="Calibri"/>
                <a:cs typeface="Calibri Light"/>
              </a:rPr>
              <a:t>Someone who rides a bicycle.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libri"/>
                <a:cs typeface="Calibri Light"/>
              </a:rPr>
              <a:t>ACTION: </a:t>
            </a:r>
            <a:r>
              <a:rPr lang="en-US" sz="2800" dirty="0">
                <a:latin typeface="Calibri"/>
                <a:cs typeface="Calibri Light"/>
              </a:rPr>
              <a:t>Lay on your back and do </a:t>
            </a:r>
            <a:r>
              <a:rPr lang="en-US" sz="2800">
                <a:latin typeface="Calibri"/>
                <a:cs typeface="Calibri Light"/>
              </a:rPr>
              <a:t>bicycle crunches OR move your body like you're riding a bike.</a:t>
            </a:r>
            <a:endParaRPr lang="en-US" sz="2800" dirty="0">
              <a:latin typeface="Calibri"/>
              <a:cs typeface="Calibri Light"/>
            </a:endParaRP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  <p:pic>
        <p:nvPicPr>
          <p:cNvPr id="4" name="Picture 6" descr="Velofemmes and Ladies First Ride.jpg">
            <a:extLst>
              <a:ext uri="{FF2B5EF4-FFF2-40B4-BE49-F238E27FC236}">
                <a16:creationId xmlns:a16="http://schemas.microsoft.com/office/drawing/2014/main" id="{E4CD7963-D59C-4CE3-B091-E5F78A031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1"/>
          <a:stretch/>
        </p:blipFill>
        <p:spPr>
          <a:xfrm>
            <a:off x="0" y="452967"/>
            <a:ext cx="6544471" cy="43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34" y="224684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Calibri"/>
                <a:cs typeface="Calibri Light"/>
              </a:rPr>
              <a:t>EDGE: </a:t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4000" dirty="0">
                <a:latin typeface="Calibri"/>
                <a:cs typeface="Calibri Light"/>
              </a:rPr>
              <a:t>A border or outside limit to an area. In this case, where </a:t>
            </a:r>
            <a:r>
              <a:rPr lang="en-US" sz="4000">
                <a:latin typeface="Calibri"/>
                <a:cs typeface="Calibri Light"/>
              </a:rPr>
              <a:t>the sidewalk meets the road. </a:t>
            </a:r>
            <a:endParaRPr lang="en-US" sz="4000" dirty="0">
              <a:latin typeface="Calibri"/>
              <a:cs typeface="Calibri Light"/>
            </a:endParaRPr>
          </a:p>
        </p:txBody>
      </p:sp>
      <p:pic>
        <p:nvPicPr>
          <p:cNvPr id="3" name="Picture 3" descr="Edge.jpg">
            <a:extLst>
              <a:ext uri="{FF2B5EF4-FFF2-40B4-BE49-F238E27FC236}">
                <a16:creationId xmlns:a16="http://schemas.microsoft.com/office/drawing/2014/main" id="{4077261B-485F-4E32-823A-63C4E7FB5D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533"/>
            <a:ext cx="6527800" cy="43518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libri"/>
                <a:cs typeface="Calibri Light"/>
              </a:rPr>
              <a:t>ACTION: </a:t>
            </a:r>
            <a:r>
              <a:rPr lang="en-US" sz="2800" dirty="0">
                <a:latin typeface="Calibri"/>
                <a:cs typeface="Calibri Light"/>
              </a:rPr>
              <a:t>Raise your hands above your head, </a:t>
            </a:r>
            <a:r>
              <a:rPr lang="en-US" sz="2800">
                <a:latin typeface="Calibri"/>
                <a:cs typeface="Calibri Light"/>
              </a:rPr>
              <a:t>then bend over and point at an imaginary line in front of you. Repeat.</a:t>
            </a: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259" y="279929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Calibri"/>
                <a:cs typeface="Calibri Light"/>
              </a:rPr>
              <a:t>SHOULDER: </a:t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3200" dirty="0">
                <a:latin typeface="Calibri"/>
                <a:cs typeface="Calibri Light"/>
              </a:rPr>
              <a:t>The edge of the road where cars do not drive. Sometimes a white line separates the shoulder from </a:t>
            </a:r>
            <a:r>
              <a:rPr lang="en-US" sz="3200">
                <a:latin typeface="Calibri"/>
                <a:cs typeface="Calibri Light"/>
              </a:rPr>
              <a:t>the road. Cars also sometimes park in the shoulder. The shoulder is used as a sidewalk if there is no sidewalk. </a:t>
            </a:r>
            <a:endParaRPr lang="en-US" sz="3200" dirty="0">
              <a:latin typeface="Calibri"/>
              <a:cs typeface="Calibri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libri"/>
                <a:cs typeface="Calibri Light"/>
              </a:rPr>
              <a:t>ACTION: </a:t>
            </a:r>
            <a:r>
              <a:rPr lang="en-US" sz="2800">
                <a:latin typeface="Calibri"/>
                <a:cs typeface="Calibri Light"/>
              </a:rPr>
              <a:t>Twist your body while </a:t>
            </a:r>
            <a:r>
              <a:rPr lang="en-US" sz="2800" dirty="0">
                <a:latin typeface="Calibri"/>
                <a:cs typeface="Calibri Light"/>
              </a:rPr>
              <a:t>brushing each shoulder with the opposite hand.</a:t>
            </a: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185657A-C23B-4F27-BA05-DF81CC34EC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51" y="731808"/>
            <a:ext cx="6538822" cy="43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209" y="264689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Calibri"/>
                <a:cs typeface="Calibri Light"/>
              </a:rPr>
              <a:t>INTERSECTION: </a:t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3600">
                <a:latin typeface="Calibri"/>
                <a:cs typeface="Calibri Light"/>
              </a:rPr>
              <a:t>A place where two or more streets meet and cross each other. </a:t>
            </a:r>
            <a:endParaRPr lang="en-US" sz="3600" dirty="0">
              <a:latin typeface="Calibri"/>
              <a:cs typeface="Calibri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Calibri"/>
                <a:cs typeface="Calibri Light"/>
              </a:rPr>
              <a:t>ACTION: </a:t>
            </a:r>
            <a:r>
              <a:rPr lang="en-US" sz="2800">
                <a:latin typeface="Calibri"/>
                <a:cs typeface="Calibri Light"/>
              </a:rPr>
              <a:t>Do five jumping jacks.</a:t>
            </a: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E9CF0C4-2883-4460-A083-D3816C6D0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2107"/>
            <a:ext cx="6667500" cy="36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0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209" y="264689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>
                <a:latin typeface="Calibri"/>
                <a:cs typeface="Calibri Light"/>
              </a:rPr>
              <a:t>CROSSWALK: </a:t>
            </a:r>
            <a:r>
              <a:rPr lang="en-US" b="1" dirty="0">
                <a:latin typeface="Calibri"/>
                <a:cs typeface="Calibri Light"/>
              </a:rPr>
              <a:t/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3600">
                <a:latin typeface="Calibri"/>
                <a:cs typeface="Calibri Light"/>
              </a:rPr>
              <a:t>Any part of an intersection, either marked with white lines or unmarked, that is for pedestrians to cross the road. </a:t>
            </a:r>
            <a:endParaRPr lang="en-US" sz="3600" dirty="0">
              <a:latin typeface="Calibri"/>
              <a:cs typeface="Calibri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Calibri"/>
                <a:cs typeface="Calibri Light"/>
              </a:rPr>
              <a:t>ACTION: </a:t>
            </a:r>
            <a:r>
              <a:rPr lang="en-US" sz="2800">
                <a:latin typeface="Calibri"/>
                <a:cs typeface="Calibri Light"/>
              </a:rPr>
              <a:t>Take five steps, then look left-right-left.</a:t>
            </a: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39D1116-84FA-4701-AC2D-9E5145B1B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"/>
          <a:stretch/>
        </p:blipFill>
        <p:spPr>
          <a:xfrm>
            <a:off x="0" y="565210"/>
            <a:ext cx="6524631" cy="44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7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B7A3-51F0-4C71-A30F-B96E2E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209" y="2646892"/>
            <a:ext cx="4676246" cy="7064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Calibri"/>
                <a:cs typeface="Calibri Light"/>
              </a:rPr>
              <a:t>SIGNAL: </a:t>
            </a:r>
            <a:br>
              <a:rPr lang="en-US" b="1" dirty="0">
                <a:latin typeface="Calibri"/>
                <a:cs typeface="Calibri Light"/>
              </a:rPr>
            </a:br>
            <a:r>
              <a:rPr lang="en-US" sz="3600" dirty="0">
                <a:latin typeface="Calibri"/>
                <a:cs typeface="Calibri Light"/>
              </a:rPr>
              <a:t>A gesture, picture, or </a:t>
            </a:r>
            <a:r>
              <a:rPr lang="en-US" sz="3600">
                <a:latin typeface="Calibri"/>
                <a:cs typeface="Calibri Light"/>
              </a:rPr>
              <a:t>sound used to give information or instructions.</a:t>
            </a:r>
            <a:endParaRPr lang="en-US" sz="3600" dirty="0">
              <a:latin typeface="Calibri"/>
              <a:cs typeface="Calibri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6C0C1-9504-4D32-B57D-2BF0CB98CF5B}"/>
              </a:ext>
            </a:extLst>
          </p:cNvPr>
          <p:cNvSpPr txBox="1">
            <a:spLocks/>
          </p:cNvSpPr>
          <p:nvPr/>
        </p:nvSpPr>
        <p:spPr>
          <a:xfrm>
            <a:off x="1202267" y="5277908"/>
            <a:ext cx="5573713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Calibri"/>
                <a:cs typeface="Calibri Light"/>
              </a:rPr>
              <a:t>ACTION: </a:t>
            </a:r>
            <a:r>
              <a:rPr lang="en-US" sz="2800">
                <a:latin typeface="Calibri"/>
                <a:cs typeface="Calibri Light"/>
              </a:rPr>
              <a:t>Skip in place</a:t>
            </a:r>
            <a:r>
              <a:rPr lang="en-US" sz="2800" dirty="0">
                <a:latin typeface="Calibri"/>
                <a:cs typeface="Calibri Light"/>
              </a:rPr>
              <a:t>.</a:t>
            </a:r>
          </a:p>
        </p:txBody>
      </p:sp>
      <p:pic>
        <p:nvPicPr>
          <p:cNvPr id="6" name="Picture 6" descr="Movement.png">
            <a:extLst>
              <a:ext uri="{FF2B5EF4-FFF2-40B4-BE49-F238E27FC236}">
                <a16:creationId xmlns:a16="http://schemas.microsoft.com/office/drawing/2014/main" id="{398A3EB0-C140-4296-90DA-5485A7953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7" y="5071533"/>
            <a:ext cx="1481667" cy="1481667"/>
          </a:xfrm>
          <a:prstGeom prst="rect">
            <a:avLst/>
          </a:prstGeom>
        </p:spPr>
      </p:pic>
      <p:pic>
        <p:nvPicPr>
          <p:cNvPr id="7" name="Picture 7" descr="Signal2.jpg">
            <a:extLst>
              <a:ext uri="{FF2B5EF4-FFF2-40B4-BE49-F238E27FC236}">
                <a16:creationId xmlns:a16="http://schemas.microsoft.com/office/drawing/2014/main" id="{17992D39-1E82-4528-89B3-417A630C06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" y="672403"/>
            <a:ext cx="6578320" cy="43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7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7F67562-5008-4B09-B4E5-6A358EF8D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466344" y="448056"/>
            <a:ext cx="9180576" cy="5952744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512" y="448056"/>
            <a:ext cx="1920339" cy="2894124"/>
          </a:xfrm>
          <a:prstGeom prst="rect">
            <a:avLst/>
          </a:prstGeom>
          <a:solidFill>
            <a:srgbClr val="30774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414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7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346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Youth Pedestrian Safety Lessons</vt:lpstr>
      <vt:lpstr>PEDESTRIAN:  Someone who walks or moves about using a wheelchair.</vt:lpstr>
      <vt:lpstr>BICYCLIST:  Someone who rides a bicycle.</vt:lpstr>
      <vt:lpstr>EDGE:  A border or outside limit to an area. In this case, where the sidewalk meets the road. </vt:lpstr>
      <vt:lpstr>SHOULDER:  The edge of the road where cars do not drive. Sometimes a white line separates the shoulder from the road. Cars also sometimes park in the shoulder. The shoulder is used as a sidewalk if there is no sidewalk. </vt:lpstr>
      <vt:lpstr>INTERSECTION:  A place where two or more streets meet and cross each other. </vt:lpstr>
      <vt:lpstr>CROSSWALK:  Any part of an intersection, either marked with white lines or unmarked, that is for pedestrians to cross the road. </vt:lpstr>
      <vt:lpstr>SIGNAL:  A gesture, picture, or sound used to give information or instructions.</vt:lpstr>
      <vt:lpstr>PowerPoint Presentation</vt:lpstr>
      <vt:lpstr>Day 3, Activity 2: Pedestrian Signals </vt:lpstr>
      <vt:lpstr>PowerPoint Presentation</vt:lpstr>
      <vt:lpstr>PowerPoint Presentation</vt:lpstr>
      <vt:lpstr>PowerPoint Presentation</vt:lpstr>
      <vt:lpstr>Day 3, Activity 3: Traffic Signals </vt:lpstr>
      <vt:lpstr>PowerPoint Presentation</vt:lpstr>
      <vt:lpstr>PowerPoint Presentation</vt:lpstr>
      <vt:lpstr>PowerPoint Presentation</vt:lpstr>
      <vt:lpstr>Video: Traffic Signals (3:30 min.):   https://tinyurl.com/y242dats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Wilhelme, Carrie</dc:creator>
  <cp:lastModifiedBy>Wilhelme, Carrie</cp:lastModifiedBy>
  <cp:revision>182</cp:revision>
  <dcterms:created xsi:type="dcterms:W3CDTF">2020-12-10T16:55:17Z</dcterms:created>
  <dcterms:modified xsi:type="dcterms:W3CDTF">2020-12-22T23:00:41Z</dcterms:modified>
</cp:coreProperties>
</file>